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orwester" charset="1" panose="00000506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jpeg" Type="http://schemas.openxmlformats.org/officeDocument/2006/relationships/image"/><Relationship Id="rId6" Target="../media/VAG5eY8PAbA.mp4" Type="http://schemas.openxmlformats.org/officeDocument/2006/relationships/video"/><Relationship Id="rId7" Target="../media/VAG5eY8PAbA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0973" y="2561885"/>
            <a:ext cx="5980010" cy="6696415"/>
            <a:chOff x="0" y="0"/>
            <a:chExt cx="6350000" cy="711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48013" t="0" r="-4801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true" rot="0">
            <a:off x="14011825" y="102870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8317705" y="102870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17705" y="3164205"/>
            <a:ext cx="6638493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2000" spc="-588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17705" y="6668770"/>
            <a:ext cx="9221969" cy="353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8"/>
              </a:lnSpc>
            </a:pPr>
            <a:r>
              <a:rPr lang="en-US" sz="3621" spc="-10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•Kitchen = 49% of Home Fires</a:t>
            </a:r>
          </a:p>
          <a:p>
            <a:pPr algn="l">
              <a:lnSpc>
                <a:spcPts val="4708"/>
              </a:lnSpc>
            </a:pPr>
            <a:r>
              <a:rPr lang="en-US" sz="3621" spc="-10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•Unattended cooking major cause</a:t>
            </a:r>
          </a:p>
          <a:p>
            <a:pPr algn="l">
              <a:lnSpc>
                <a:spcPts val="4708"/>
              </a:lnSpc>
            </a:pPr>
            <a:r>
              <a:rPr lang="en-US" sz="3621" spc="-10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•Existing sensors =react (after fire).</a:t>
            </a:r>
          </a:p>
          <a:p>
            <a:pPr algn="l">
              <a:lnSpc>
                <a:spcPts val="4708"/>
              </a:lnSpc>
            </a:pPr>
            <a:r>
              <a:rPr lang="en-US" sz="3621" spc="-10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•No Early prediction system</a:t>
            </a:r>
          </a:p>
          <a:p>
            <a:pPr algn="l">
              <a:lnSpc>
                <a:spcPts val="4708"/>
              </a:lnSpc>
            </a:pPr>
            <a:r>
              <a:rPr lang="en-US" sz="3621" spc="-108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•Need : Prevent fire before ignition</a:t>
            </a:r>
          </a:p>
          <a:p>
            <a:pPr algn="l">
              <a:lnSpc>
                <a:spcPts val="470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58858" y="490732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0"/>
                </a:moveTo>
                <a:lnTo>
                  <a:pt x="3247476" y="0"/>
                </a:lnTo>
                <a:lnTo>
                  <a:pt x="3247476" y="472360"/>
                </a:lnTo>
                <a:lnTo>
                  <a:pt x="0" y="472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15399382" y="490732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6" y="472360"/>
                </a:lnTo>
                <a:lnTo>
                  <a:pt x="3247476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921917" y="8100856"/>
            <a:ext cx="1337383" cy="1157444"/>
          </a:xfrm>
          <a:custGeom>
            <a:avLst/>
            <a:gdLst/>
            <a:ahLst/>
            <a:cxnLst/>
            <a:rect r="r" b="b" t="t" l="l"/>
            <a:pathLst>
              <a:path h="1157444" w="1337383">
                <a:moveTo>
                  <a:pt x="0" y="0"/>
                </a:moveTo>
                <a:lnTo>
                  <a:pt x="1337383" y="0"/>
                </a:lnTo>
                <a:lnTo>
                  <a:pt x="1337383" y="1157444"/>
                </a:lnTo>
                <a:lnTo>
                  <a:pt x="0" y="1157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1028700" y="8081538"/>
            <a:ext cx="1337383" cy="1157444"/>
          </a:xfrm>
          <a:custGeom>
            <a:avLst/>
            <a:gdLst/>
            <a:ahLst/>
            <a:cxnLst/>
            <a:rect r="r" b="b" t="t" l="l"/>
            <a:pathLst>
              <a:path h="1157444" w="1337383">
                <a:moveTo>
                  <a:pt x="1337383" y="0"/>
                </a:moveTo>
                <a:lnTo>
                  <a:pt x="0" y="0"/>
                </a:lnTo>
                <a:lnTo>
                  <a:pt x="0" y="1157444"/>
                </a:lnTo>
                <a:lnTo>
                  <a:pt x="1337383" y="1157444"/>
                </a:lnTo>
                <a:lnTo>
                  <a:pt x="13373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996033" y="1028700"/>
            <a:ext cx="263267" cy="204391"/>
          </a:xfrm>
          <a:custGeom>
            <a:avLst/>
            <a:gdLst/>
            <a:ahLst/>
            <a:cxnLst/>
            <a:rect r="r" b="b" t="t" l="l"/>
            <a:pathLst>
              <a:path h="204391" w="263267">
                <a:moveTo>
                  <a:pt x="0" y="0"/>
                </a:moveTo>
                <a:lnTo>
                  <a:pt x="263267" y="0"/>
                </a:lnTo>
                <a:lnTo>
                  <a:pt x="263267" y="204391"/>
                </a:lnTo>
                <a:lnTo>
                  <a:pt x="0" y="204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800000">
            <a:off x="1028700" y="1028700"/>
            <a:ext cx="263267" cy="204391"/>
          </a:xfrm>
          <a:custGeom>
            <a:avLst/>
            <a:gdLst/>
            <a:ahLst/>
            <a:cxnLst/>
            <a:rect r="r" b="b" t="t" l="l"/>
            <a:pathLst>
              <a:path h="204391" w="263267">
                <a:moveTo>
                  <a:pt x="263267" y="0"/>
                </a:moveTo>
                <a:lnTo>
                  <a:pt x="0" y="0"/>
                </a:lnTo>
                <a:lnTo>
                  <a:pt x="0" y="204391"/>
                </a:lnTo>
                <a:lnTo>
                  <a:pt x="263267" y="204391"/>
                </a:lnTo>
                <a:lnTo>
                  <a:pt x="26326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35963" y="3447612"/>
            <a:ext cx="12616074" cy="316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0"/>
              </a:lnSpc>
            </a:pPr>
            <a:r>
              <a:rPr lang="en-US" sz="19386" spc="-949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358858" y="490732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0"/>
                </a:moveTo>
                <a:lnTo>
                  <a:pt x="3247476" y="0"/>
                </a:lnTo>
                <a:lnTo>
                  <a:pt x="3247476" y="472360"/>
                </a:lnTo>
                <a:lnTo>
                  <a:pt x="0" y="472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15399382" y="490732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6" y="472360"/>
                </a:lnTo>
                <a:lnTo>
                  <a:pt x="3247476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053909"/>
            <a:ext cx="263267" cy="204391"/>
          </a:xfrm>
          <a:custGeom>
            <a:avLst/>
            <a:gdLst/>
            <a:ahLst/>
            <a:cxnLst/>
            <a:rect r="r" b="b" t="t" l="l"/>
            <a:pathLst>
              <a:path h="204391" w="263267">
                <a:moveTo>
                  <a:pt x="0" y="0"/>
                </a:moveTo>
                <a:lnTo>
                  <a:pt x="263267" y="0"/>
                </a:lnTo>
                <a:lnTo>
                  <a:pt x="263267" y="204391"/>
                </a:lnTo>
                <a:lnTo>
                  <a:pt x="0" y="204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996033" y="9053909"/>
            <a:ext cx="263267" cy="204391"/>
          </a:xfrm>
          <a:custGeom>
            <a:avLst/>
            <a:gdLst/>
            <a:ahLst/>
            <a:cxnLst/>
            <a:rect r="r" b="b" t="t" l="l"/>
            <a:pathLst>
              <a:path h="204391" w="263267">
                <a:moveTo>
                  <a:pt x="263267" y="0"/>
                </a:moveTo>
                <a:lnTo>
                  <a:pt x="0" y="0"/>
                </a:lnTo>
                <a:lnTo>
                  <a:pt x="0" y="204391"/>
                </a:lnTo>
                <a:lnTo>
                  <a:pt x="263267" y="204391"/>
                </a:lnTo>
                <a:lnTo>
                  <a:pt x="26326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337383" cy="1157444"/>
          </a:xfrm>
          <a:custGeom>
            <a:avLst/>
            <a:gdLst/>
            <a:ahLst/>
            <a:cxnLst/>
            <a:rect r="r" b="b" t="t" l="l"/>
            <a:pathLst>
              <a:path h="1157444" w="1337383">
                <a:moveTo>
                  <a:pt x="0" y="0"/>
                </a:moveTo>
                <a:lnTo>
                  <a:pt x="1337383" y="0"/>
                </a:lnTo>
                <a:lnTo>
                  <a:pt x="1337383" y="1157444"/>
                </a:lnTo>
                <a:lnTo>
                  <a:pt x="0" y="1157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4880" y="4157412"/>
            <a:ext cx="15743971" cy="183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6"/>
              </a:lnSpc>
            </a:pPr>
            <a:r>
              <a:rPr lang="en-US" sz="11217" spc="-549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FIREZERO-AI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1967" y="1699263"/>
            <a:ext cx="16180105" cy="3239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8"/>
              </a:lnSpc>
            </a:pPr>
            <a:r>
              <a:rPr lang="en-US" sz="6483" spc="-317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SMART KITCHEN ACCIDENT PREVENTION SYSTEM          AI-POWERED PROACTIVE FIRE PREVENTION</a:t>
            </a:r>
          </a:p>
          <a:p>
            <a:pPr algn="ctr">
              <a:lnSpc>
                <a:spcPts val="855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5921917" y="1048018"/>
            <a:ext cx="1337383" cy="1157444"/>
          </a:xfrm>
          <a:custGeom>
            <a:avLst/>
            <a:gdLst/>
            <a:ahLst/>
            <a:cxnLst/>
            <a:rect r="r" b="b" t="t" l="l"/>
            <a:pathLst>
              <a:path h="1157444" w="1337383">
                <a:moveTo>
                  <a:pt x="1337383" y="0"/>
                </a:moveTo>
                <a:lnTo>
                  <a:pt x="0" y="0"/>
                </a:lnTo>
                <a:lnTo>
                  <a:pt x="0" y="1157444"/>
                </a:lnTo>
                <a:lnTo>
                  <a:pt x="1337383" y="1157444"/>
                </a:lnTo>
                <a:lnTo>
                  <a:pt x="133738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6018614"/>
            <a:ext cx="16180105" cy="303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4583" spc="-22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TEAM COFFEE &amp; CODE:</a:t>
            </a:r>
          </a:p>
          <a:p>
            <a:pPr algn="l" marL="989611" indent="-494806" lvl="1">
              <a:lnSpc>
                <a:spcPts val="6050"/>
              </a:lnSpc>
              <a:buFont typeface="Arial"/>
              <a:buChar char="•"/>
            </a:pPr>
            <a:r>
              <a:rPr lang="en-US" sz="4583" spc="-22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R VIKRANT</a:t>
            </a:r>
          </a:p>
          <a:p>
            <a:pPr algn="l" marL="989611" indent="-494806" lvl="1">
              <a:lnSpc>
                <a:spcPts val="6050"/>
              </a:lnSpc>
              <a:buFont typeface="Arial"/>
              <a:buChar char="•"/>
            </a:pPr>
            <a:r>
              <a:rPr lang="en-US" sz="4583" spc="-22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MANISH CHIDAMBAR</a:t>
            </a:r>
          </a:p>
          <a:p>
            <a:pPr algn="l" marL="989611" indent="-494806" lvl="1">
              <a:lnSpc>
                <a:spcPts val="6050"/>
              </a:lnSpc>
              <a:buFont typeface="Arial"/>
              <a:buChar char="•"/>
            </a:pPr>
            <a:r>
              <a:rPr lang="en-US" sz="4583" spc="-22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 N SRIDEVI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5400000">
            <a:off x="9092049" y="7398382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6741" y="1682489"/>
            <a:ext cx="11301259" cy="3461011"/>
          </a:xfrm>
          <a:custGeom>
            <a:avLst/>
            <a:gdLst/>
            <a:ahLst/>
            <a:cxnLst/>
            <a:rect r="r" b="b" t="t" l="l"/>
            <a:pathLst>
              <a:path h="3461011" w="11301259">
                <a:moveTo>
                  <a:pt x="0" y="0"/>
                </a:moveTo>
                <a:lnTo>
                  <a:pt x="11301259" y="0"/>
                </a:lnTo>
                <a:lnTo>
                  <a:pt x="11301259" y="3461011"/>
                </a:lnTo>
                <a:lnTo>
                  <a:pt x="0" y="3461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11718"/>
            <a:ext cx="6638493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2000" spc="-588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4969" y="6381750"/>
            <a:ext cx="15204877" cy="313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1631" indent="-405816" lvl="1">
              <a:lnSpc>
                <a:spcPts val="4962"/>
              </a:lnSpc>
              <a:buFont typeface="Arial"/>
              <a:buChar char="•"/>
            </a:pPr>
            <a:r>
              <a:rPr lang="en-US" sz="3759" spc="-18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REAL-TIME M</a:t>
            </a:r>
            <a:r>
              <a:rPr lang="en-US" sz="3759" spc="-18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ONITORING OF TEMPERATURE, GAS LEVELS, AND HUMAN PRESENCE</a:t>
            </a:r>
          </a:p>
          <a:p>
            <a:pPr algn="l">
              <a:lnSpc>
                <a:spcPts val="4962"/>
              </a:lnSpc>
            </a:pPr>
            <a:r>
              <a:rPr lang="en-US" sz="3759" spc="-18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        </a:t>
            </a:r>
            <a:r>
              <a:rPr lang="en-US" sz="3759" spc="-18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EDGE AI ON ESP32 PREDICTS FIRE RISK EARLY</a:t>
            </a:r>
          </a:p>
          <a:p>
            <a:pPr algn="l" marL="811631" indent="-405816" lvl="1">
              <a:lnSpc>
                <a:spcPts val="4962"/>
              </a:lnSpc>
              <a:buFont typeface="Arial"/>
              <a:buChar char="•"/>
            </a:pPr>
            <a:r>
              <a:rPr lang="en-US" sz="3759" spc="-18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LIVE WEB DASHBOARD WITH CHARTS, ALERTS, AND RISK BADGES</a:t>
            </a:r>
          </a:p>
          <a:p>
            <a:pPr algn="ctr" marL="811631" indent="-405816" lvl="1">
              <a:lnSpc>
                <a:spcPts val="4962"/>
              </a:lnSpc>
              <a:buFont typeface="Arial"/>
              <a:buChar char="•"/>
            </a:pPr>
            <a:r>
              <a:rPr lang="en-US" sz="3759" spc="-18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SECURE LOGIN SYSTEM (USERNAME + PASSWORD) TO PREVENT UNAUTHORIZED ACCESS</a:t>
            </a:r>
          </a:p>
          <a:p>
            <a:pPr algn="l" marL="811631" indent="-405816" lvl="1">
              <a:lnSpc>
                <a:spcPts val="4962"/>
              </a:lnSpc>
              <a:buFont typeface="Arial"/>
              <a:buChar char="•"/>
            </a:pPr>
            <a:r>
              <a:rPr lang="en-US" sz="3759" spc="-184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OPTIONAL AUTO-SHUTOFF USING RELAY/SERVO TO PREVENT IGNITION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75291" y="1405606"/>
            <a:ext cx="6476158" cy="8516749"/>
          </a:xfrm>
          <a:custGeom>
            <a:avLst/>
            <a:gdLst/>
            <a:ahLst/>
            <a:cxnLst/>
            <a:rect r="r" b="b" t="t" l="l"/>
            <a:pathLst>
              <a:path h="8516749" w="6476158">
                <a:moveTo>
                  <a:pt x="0" y="0"/>
                </a:moveTo>
                <a:lnTo>
                  <a:pt x="6476158" y="0"/>
                </a:lnTo>
                <a:lnTo>
                  <a:pt x="6476158" y="8516749"/>
                </a:lnTo>
                <a:lnTo>
                  <a:pt x="0" y="8516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05" r="0" b="-28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405606"/>
            <a:ext cx="10966728" cy="8335793"/>
          </a:xfrm>
          <a:custGeom>
            <a:avLst/>
            <a:gdLst/>
            <a:ahLst/>
            <a:cxnLst/>
            <a:rect r="r" b="b" t="t" l="l"/>
            <a:pathLst>
              <a:path h="8335793" w="10966728">
                <a:moveTo>
                  <a:pt x="0" y="0"/>
                </a:moveTo>
                <a:lnTo>
                  <a:pt x="10966728" y="0"/>
                </a:lnTo>
                <a:lnTo>
                  <a:pt x="10966728" y="8335792"/>
                </a:lnTo>
                <a:lnTo>
                  <a:pt x="0" y="8335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818" r="0" b="-681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58245" y="-95250"/>
            <a:ext cx="18581226" cy="129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29"/>
              </a:lnSpc>
            </a:pPr>
            <a:r>
              <a:rPr lang="en-US" sz="7901" spc="-387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REAL-TIME FIRE RISK DETECTION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8661676" y="878594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9151" y="1029999"/>
            <a:ext cx="5350149" cy="8505300"/>
          </a:xfrm>
          <a:custGeom>
            <a:avLst/>
            <a:gdLst/>
            <a:ahLst/>
            <a:cxnLst/>
            <a:rect r="r" b="b" t="t" l="l"/>
            <a:pathLst>
              <a:path h="8505300" w="5350149">
                <a:moveTo>
                  <a:pt x="0" y="0"/>
                </a:moveTo>
                <a:lnTo>
                  <a:pt x="5350149" y="0"/>
                </a:lnTo>
                <a:lnTo>
                  <a:pt x="5350149" y="8505299"/>
                </a:lnTo>
                <a:lnTo>
                  <a:pt x="0" y="8505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62" r="-2137" b="-266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29999"/>
            <a:ext cx="10705595" cy="8768849"/>
          </a:xfrm>
          <a:custGeom>
            <a:avLst/>
            <a:gdLst/>
            <a:ahLst/>
            <a:cxnLst/>
            <a:rect r="r" b="b" t="t" l="l"/>
            <a:pathLst>
              <a:path h="8768849" w="10705595">
                <a:moveTo>
                  <a:pt x="0" y="0"/>
                </a:moveTo>
                <a:lnTo>
                  <a:pt x="10705595" y="0"/>
                </a:lnTo>
                <a:lnTo>
                  <a:pt x="10705595" y="8768849"/>
                </a:lnTo>
                <a:lnTo>
                  <a:pt x="0" y="876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4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38320" y="-85725"/>
            <a:ext cx="16941662" cy="118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9"/>
              </a:lnSpc>
            </a:pPr>
            <a:r>
              <a:rPr lang="en-US" sz="7203" spc="-352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 FIREZERO 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8661676" y="8785940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81" t="0" r="81" b="0"/>
          <a:stretch>
            <a:fillRect/>
          </a:stretch>
        </p:blipFill>
        <p:spPr>
          <a:xfrm flipH="false" flipV="false" rot="0">
            <a:off x="1368000" y="1643562"/>
            <a:ext cx="155520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78795" y="94589"/>
            <a:ext cx="18581226" cy="129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29"/>
              </a:lnSpc>
            </a:pPr>
            <a:r>
              <a:rPr lang="en-US" sz="7901" spc="-387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FIREZERO-AI IN ACTION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8827421" y="7638812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08285" y="2826578"/>
            <a:ext cx="12827825" cy="597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05548" indent="-552774" lvl="1">
              <a:lnSpc>
                <a:spcPts val="6759"/>
              </a:lnSpc>
              <a:spcBef>
                <a:spcPct val="0"/>
              </a:spcBef>
              <a:buFont typeface="Arial"/>
              <a:buChar char="•"/>
            </a:pPr>
            <a:r>
              <a:rPr lang="en-US" sz="5120" spc="-25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EARLY DETECTION REDUCES PROPERTY DAMAGE AND INJURIES</a:t>
            </a:r>
          </a:p>
          <a:p>
            <a:pPr algn="l" marL="1105548" indent="-552774" lvl="1">
              <a:lnSpc>
                <a:spcPts val="6759"/>
              </a:lnSpc>
              <a:spcBef>
                <a:spcPct val="0"/>
              </a:spcBef>
              <a:buFont typeface="Arial"/>
              <a:buChar char="•"/>
            </a:pPr>
            <a:r>
              <a:rPr lang="en-US" sz="5120" spc="-25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PREVENTS 70–80% ACCIDENTAL KITCHEN FIRES</a:t>
            </a:r>
          </a:p>
          <a:p>
            <a:pPr algn="ctr" marL="1105548" indent="-552774" lvl="1">
              <a:lnSpc>
                <a:spcPts val="6759"/>
              </a:lnSpc>
              <a:spcBef>
                <a:spcPct val="0"/>
              </a:spcBef>
              <a:buFont typeface="Arial"/>
              <a:buChar char="•"/>
            </a:pPr>
            <a:r>
              <a:rPr lang="en-US" sz="5120" spc="-25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AFFORD</a:t>
            </a:r>
            <a:r>
              <a:rPr lang="en-US" sz="5120" spc="-25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ABLE HARDWARE → ACCESSIBLE SOLUTION</a:t>
            </a:r>
          </a:p>
          <a:p>
            <a:pPr algn="l" marL="1105548" indent="-552774" lvl="1">
              <a:lnSpc>
                <a:spcPts val="6759"/>
              </a:lnSpc>
              <a:buFont typeface="Arial"/>
              <a:buChar char="•"/>
            </a:pPr>
            <a:r>
              <a:rPr lang="en-US" sz="5120" spc="-25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INCREASES SAFETY FOR STUDENTS, ELDERLY, AND WORKING HOUSEHOLDS</a:t>
            </a:r>
          </a:p>
          <a:p>
            <a:pPr algn="ctr">
              <a:lnSpc>
                <a:spcPts val="675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3019411"/>
            <a:ext cx="5091762" cy="5091762"/>
          </a:xfrm>
          <a:custGeom>
            <a:avLst/>
            <a:gdLst/>
            <a:ahLst/>
            <a:cxnLst/>
            <a:rect r="r" b="b" t="t" l="l"/>
            <a:pathLst>
              <a:path h="5091762" w="5091762">
                <a:moveTo>
                  <a:pt x="0" y="0"/>
                </a:moveTo>
                <a:lnTo>
                  <a:pt x="5091762" y="0"/>
                </a:lnTo>
                <a:lnTo>
                  <a:pt x="5091762" y="5091761"/>
                </a:lnTo>
                <a:lnTo>
                  <a:pt x="0" y="5091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29226" y="610125"/>
            <a:ext cx="10330074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2000" spc="-588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 IMPACT &amp; VALUE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8827421" y="7638812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72965" y="646409"/>
            <a:ext cx="12270418" cy="130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6"/>
              </a:lnSpc>
            </a:pPr>
            <a:r>
              <a:rPr lang="en-US" sz="7891" spc="-386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WHY THIS SOLUTION IS FEASIBLE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55768" y="2988561"/>
            <a:ext cx="14537031" cy="512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05548" indent="-552774" lvl="1">
              <a:lnSpc>
                <a:spcPts val="6759"/>
              </a:lnSpc>
              <a:spcBef>
                <a:spcPct val="0"/>
              </a:spcBef>
              <a:buFont typeface="Arial"/>
              <a:buChar char="•"/>
            </a:pPr>
            <a:r>
              <a:rPr lang="en-US" sz="5120" spc="-25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USES LOW-C</a:t>
            </a:r>
            <a:r>
              <a:rPr lang="en-US" sz="5120" spc="-25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OST, EASILY AVAILABLE SENSORS</a:t>
            </a:r>
          </a:p>
          <a:p>
            <a:pPr algn="l" marL="1105548" indent="-552774" lvl="1">
              <a:lnSpc>
                <a:spcPts val="6759"/>
              </a:lnSpc>
              <a:spcBef>
                <a:spcPct val="0"/>
              </a:spcBef>
              <a:buFont typeface="Arial"/>
              <a:buChar char="•"/>
            </a:pPr>
            <a:r>
              <a:rPr lang="en-US" sz="5120" spc="-25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ESP32 SUPPORTS BOTH WIFI + LOCAL PROCESSING</a:t>
            </a:r>
          </a:p>
          <a:p>
            <a:pPr algn="l" marL="1105548" indent="-552774" lvl="1">
              <a:lnSpc>
                <a:spcPts val="6759"/>
              </a:lnSpc>
              <a:spcBef>
                <a:spcPct val="0"/>
              </a:spcBef>
              <a:buFont typeface="Arial"/>
              <a:buChar char="•"/>
            </a:pPr>
            <a:r>
              <a:rPr lang="en-US" sz="5120" spc="-25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DASHBOARD BUILT WITH SIMPLE HTML + JS</a:t>
            </a:r>
          </a:p>
          <a:p>
            <a:pPr algn="l" marL="1105548" indent="-552774" lvl="1">
              <a:lnSpc>
                <a:spcPts val="6759"/>
              </a:lnSpc>
              <a:spcBef>
                <a:spcPct val="0"/>
              </a:spcBef>
              <a:buFont typeface="Arial"/>
              <a:buChar char="•"/>
            </a:pPr>
            <a:r>
              <a:rPr lang="en-US" sz="5120" spc="-25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FULLY ACHIEVABLE WITHIN AN 8–10 HOUR HACKATHON</a:t>
            </a:r>
          </a:p>
          <a:p>
            <a:pPr algn="l" marL="1105548" indent="-552774" lvl="1">
              <a:lnSpc>
                <a:spcPts val="6759"/>
              </a:lnSpc>
              <a:spcBef>
                <a:spcPct val="0"/>
              </a:spcBef>
              <a:buFont typeface="Arial"/>
              <a:buChar char="•"/>
            </a:pPr>
            <a:r>
              <a:rPr lang="en-US" sz="5120" spc="-25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NO CLOUD DEPENDENCY — WORKS OFFLINE</a:t>
            </a:r>
          </a:p>
          <a:p>
            <a:pPr algn="l">
              <a:lnSpc>
                <a:spcPts val="6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8866130" y="7774293"/>
            <a:ext cx="3247475" cy="472360"/>
          </a:xfrm>
          <a:custGeom>
            <a:avLst/>
            <a:gdLst/>
            <a:ahLst/>
            <a:cxnLst/>
            <a:rect r="r" b="b" t="t" l="l"/>
            <a:pathLst>
              <a:path h="472360" w="3247475">
                <a:moveTo>
                  <a:pt x="0" y="472360"/>
                </a:moveTo>
                <a:lnTo>
                  <a:pt x="3247475" y="472360"/>
                </a:lnTo>
                <a:lnTo>
                  <a:pt x="3247475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4022" y="136433"/>
            <a:ext cx="8312108" cy="158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45"/>
              </a:lnSpc>
            </a:pPr>
            <a:r>
              <a:rPr lang="en-US" sz="9655" spc="-473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FUTURE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4991" y="1682647"/>
            <a:ext cx="8315096" cy="3877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625" indent="-358312" lvl="1">
              <a:lnSpc>
                <a:spcPts val="4381"/>
              </a:lnSpc>
              <a:buFont typeface="Arial"/>
              <a:buChar char="•"/>
            </a:pPr>
            <a:r>
              <a:rPr lang="en-US" sz="3319" spc="-162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MOBILE APP WITH PUSH NOTIFICATIONS</a:t>
            </a:r>
          </a:p>
          <a:p>
            <a:pPr algn="l" marL="716625" indent="-358312" lvl="1">
              <a:lnSpc>
                <a:spcPts val="4381"/>
              </a:lnSpc>
              <a:buFont typeface="Arial"/>
              <a:buChar char="•"/>
            </a:pPr>
            <a:r>
              <a:rPr lang="en-US" sz="3319" spc="-162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Machine learning model for predictive heat analytics</a:t>
            </a:r>
          </a:p>
          <a:p>
            <a:pPr algn="l" marL="716625" indent="-358312" lvl="1">
              <a:lnSpc>
                <a:spcPts val="4381"/>
              </a:lnSpc>
              <a:buFont typeface="Arial"/>
              <a:buChar char="•"/>
            </a:pPr>
            <a:r>
              <a:rPr lang="en-US" sz="3319" spc="-162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Integration with smart home assistants</a:t>
            </a:r>
          </a:p>
          <a:p>
            <a:pPr algn="l" marL="716625" indent="-358312" lvl="1">
              <a:lnSpc>
                <a:spcPts val="4381"/>
              </a:lnSpc>
              <a:buFont typeface="Arial"/>
              <a:buChar char="•"/>
            </a:pPr>
            <a:r>
              <a:rPr lang="en-US" sz="3319" spc="-162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Advanced gas type detection</a:t>
            </a:r>
          </a:p>
          <a:p>
            <a:pPr algn="l" marL="716625" indent="-358312" lvl="1">
              <a:lnSpc>
                <a:spcPts val="4381"/>
              </a:lnSpc>
              <a:buFont typeface="Arial"/>
              <a:buChar char="•"/>
            </a:pPr>
            <a:r>
              <a:rPr lang="en-US" sz="3319" spc="-162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Cloud dashboard for long-term data logging</a:t>
            </a:r>
          </a:p>
          <a:p>
            <a:pPr algn="l">
              <a:lnSpc>
                <a:spcPts val="438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440088" y="4545801"/>
            <a:ext cx="8312108" cy="158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45"/>
              </a:lnSpc>
            </a:pPr>
            <a:r>
              <a:rPr lang="en-US" sz="9655" spc="-473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SCALABILITY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39805" y="5975888"/>
            <a:ext cx="10235647" cy="443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625" indent="-358312" lvl="1">
              <a:lnSpc>
                <a:spcPts val="4381"/>
              </a:lnSpc>
              <a:buFont typeface="Arial"/>
              <a:buChar char="•"/>
            </a:pPr>
            <a:r>
              <a:rPr lang="en-US" sz="3319" spc="-162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DEPLOYABLE IN HOMES, HOSTELS, PGS, RESTAURANTS, CLOUD KITCHENS</a:t>
            </a:r>
          </a:p>
          <a:p>
            <a:pPr algn="l" marL="716625" indent="-358312" lvl="1">
              <a:lnSpc>
                <a:spcPts val="4381"/>
              </a:lnSpc>
              <a:buFont typeface="Arial"/>
              <a:buChar char="•"/>
            </a:pPr>
            <a:r>
              <a:rPr lang="en-US" sz="3319" spc="-162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One dashboard can monitor multiple kitchens</a:t>
            </a:r>
          </a:p>
          <a:p>
            <a:pPr algn="l" marL="716625" indent="-358312" lvl="1">
              <a:lnSpc>
                <a:spcPts val="4381"/>
              </a:lnSpc>
              <a:buFont typeface="Arial"/>
              <a:buChar char="•"/>
            </a:pPr>
            <a:r>
              <a:rPr lang="en-US" sz="3319" spc="-162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Modular hardware allows easy upgrade</a:t>
            </a:r>
          </a:p>
          <a:p>
            <a:pPr algn="l" marL="716625" indent="-358312" lvl="1">
              <a:lnSpc>
                <a:spcPts val="4381"/>
              </a:lnSpc>
              <a:buFont typeface="Arial"/>
              <a:buChar char="•"/>
            </a:pPr>
            <a:r>
              <a:rPr lang="en-US" sz="3319" spc="-162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Works even in rural areas due to offline capability</a:t>
            </a:r>
          </a:p>
          <a:p>
            <a:pPr algn="l" marL="716625" indent="-358312" lvl="1">
              <a:lnSpc>
                <a:spcPts val="4381"/>
              </a:lnSpc>
              <a:buFont typeface="Arial"/>
              <a:buChar char="•"/>
            </a:pPr>
            <a:r>
              <a:rPr lang="en-US" sz="3319" spc="-162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Manufacturable at scale for under ₹2000–₹3000 per unit (bulk cost)</a:t>
            </a:r>
          </a:p>
          <a:p>
            <a:pPr algn="l">
              <a:lnSpc>
                <a:spcPts val="43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DAG5c1N8GX8</dc:identifier>
  <dcterms:modified xsi:type="dcterms:W3CDTF">2011-08-01T06:04:30Z</dcterms:modified>
  <cp:revision>1</cp:revision>
  <dc:title>Blue and Black Modern Technology Presentation</dc:title>
</cp:coreProperties>
</file>